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258" r:id="rId2"/>
    <p:sldId id="264" r:id="rId3"/>
    <p:sldId id="274" r:id="rId4"/>
    <p:sldId id="275" r:id="rId5"/>
    <p:sldId id="276" r:id="rId6"/>
    <p:sldId id="277" r:id="rId7"/>
    <p:sldId id="278" r:id="rId8"/>
    <p:sldId id="267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Twinkl" panose="020B0604020202020204" charset="0"/>
      <p:regular r:id="rId16"/>
      <p:bold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3F8"/>
    <a:srgbClr val="CA4692"/>
    <a:srgbClr val="4DB1E3"/>
    <a:srgbClr val="BE9BFF"/>
    <a:srgbClr val="5C5DD3"/>
    <a:srgbClr val="0175B0"/>
    <a:srgbClr val="AFDEF8"/>
    <a:srgbClr val="FFE961"/>
    <a:srgbClr val="FFE001"/>
    <a:srgbClr val="18A0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1146" y="66"/>
      </p:cViewPr>
      <p:guideLst>
        <p:guide orient="horz" pos="2160"/>
        <p:guide pos="2880"/>
        <p:guide pos="340"/>
        <p:guide orient="horz" pos="3974"/>
        <p:guide pos="5420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7" d="100"/>
          <a:sy n="77" d="100"/>
        </p:scale>
        <p:origin x="26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notesMaster" Target="notesMasters/notesMaster1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188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CA4692"/>
                </a:solidFill>
                <a:latin typeface="+mn-lt"/>
              </a:rPr>
              <a:t>Why Do People Celebrate Easter?</a:t>
            </a:r>
          </a:p>
        </p:txBody>
      </p:sp>
      <p:sp>
        <p:nvSpPr>
          <p:cNvPr id="2" name="Rectangle: Rounded Corners 1"/>
          <p:cNvSpPr/>
          <p:nvPr/>
        </p:nvSpPr>
        <p:spPr>
          <a:xfrm>
            <a:off x="755650" y="1473201"/>
            <a:ext cx="7632700" cy="441863"/>
          </a:xfrm>
          <a:prstGeom prst="round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It is a Christian festival.</a:t>
            </a:r>
          </a:p>
        </p:txBody>
      </p:sp>
      <p:sp>
        <p:nvSpPr>
          <p:cNvPr id="7" name="Rectangle: Rounded Corners 6"/>
          <p:cNvSpPr/>
          <p:nvPr/>
        </p:nvSpPr>
        <p:spPr>
          <a:xfrm>
            <a:off x="755650" y="2154113"/>
            <a:ext cx="7632700" cy="441863"/>
          </a:xfrm>
          <a:prstGeom prst="roundRect">
            <a:avLst/>
          </a:prstGeom>
          <a:solidFill>
            <a:srgbClr val="CA46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It is the oldest and most important Christian Festival.</a:t>
            </a:r>
          </a:p>
        </p:txBody>
      </p:sp>
      <p:sp>
        <p:nvSpPr>
          <p:cNvPr id="9" name="Rectangle: Rounded Corners 8"/>
          <p:cNvSpPr/>
          <p:nvPr/>
        </p:nvSpPr>
        <p:spPr>
          <a:xfrm>
            <a:off x="755650" y="2865027"/>
            <a:ext cx="7632700" cy="441863"/>
          </a:xfrm>
          <a:prstGeom prst="round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To celebrate the death and coming to life again of Jesus Christ.</a:t>
            </a:r>
          </a:p>
        </p:txBody>
      </p:sp>
      <p:sp>
        <p:nvSpPr>
          <p:cNvPr id="10" name="Rectangle: Rounded Corners 9"/>
          <p:cNvSpPr/>
          <p:nvPr/>
        </p:nvSpPr>
        <p:spPr>
          <a:xfrm>
            <a:off x="750885" y="3575941"/>
            <a:ext cx="3139628" cy="2516884"/>
          </a:xfrm>
          <a:prstGeom prst="roundRect">
            <a:avLst/>
          </a:prstGeom>
          <a:solidFill>
            <a:srgbClr val="CA46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For Christians, the dawn of Easter Sunday with its message of new life is the high point of the Christian year.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54"/>
          <a:stretch/>
        </p:blipFill>
        <p:spPr>
          <a:xfrm>
            <a:off x="4226704" y="3575941"/>
            <a:ext cx="4161646" cy="2516884"/>
          </a:xfrm>
          <a:prstGeom prst="roundRect">
            <a:avLst>
              <a:gd name="adj" fmla="val 6042"/>
            </a:avLst>
          </a:prstGeom>
        </p:spPr>
      </p:pic>
    </p:spTree>
    <p:extLst>
      <p:ext uri="{BB962C8B-B14F-4D97-AF65-F5344CB8AC3E}">
        <p14:creationId xmlns:p14="http://schemas.microsoft.com/office/powerpoint/2010/main" val="1286237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CA4692"/>
                </a:solidFill>
                <a:latin typeface="+mn-lt"/>
              </a:rPr>
              <a:t>The Easter Story</a:t>
            </a:r>
          </a:p>
        </p:txBody>
      </p:sp>
      <p:sp>
        <p:nvSpPr>
          <p:cNvPr id="2" name="Rectangle: Rounded Corners 1"/>
          <p:cNvSpPr/>
          <p:nvPr/>
        </p:nvSpPr>
        <p:spPr>
          <a:xfrm>
            <a:off x="755650" y="1473201"/>
            <a:ext cx="7632700" cy="441863"/>
          </a:xfrm>
          <a:prstGeom prst="round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/>
              <a:t>Maundy Thursday </a:t>
            </a:r>
            <a:r>
              <a:rPr lang="en-GB" dirty="0"/>
              <a:t>- Jesus had the ‘Last Supper’ with his disciples.</a:t>
            </a:r>
          </a:p>
        </p:txBody>
      </p:sp>
      <p:sp>
        <p:nvSpPr>
          <p:cNvPr id="7" name="Rectangle: Rounded Corners 6"/>
          <p:cNvSpPr/>
          <p:nvPr/>
        </p:nvSpPr>
        <p:spPr>
          <a:xfrm>
            <a:off x="755650" y="2034941"/>
            <a:ext cx="7632700" cy="768644"/>
          </a:xfrm>
          <a:prstGeom prst="roundRect">
            <a:avLst/>
          </a:prstGeom>
          <a:solidFill>
            <a:srgbClr val="CA46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>
                <a:solidFill>
                  <a:schemeClr val="bg1"/>
                </a:solidFill>
              </a:rPr>
              <a:t>Good Friday </a:t>
            </a:r>
            <a:r>
              <a:rPr lang="en-GB" dirty="0">
                <a:solidFill>
                  <a:schemeClr val="bg1"/>
                </a:solidFill>
              </a:rPr>
              <a:t>- Jesus was nailed to the cross and died. His friends put him in a tomb and covered it with a large rock. </a:t>
            </a:r>
          </a:p>
        </p:txBody>
      </p:sp>
      <p:sp>
        <p:nvSpPr>
          <p:cNvPr id="8" name="Rectangle: Rounded Corners 7"/>
          <p:cNvSpPr/>
          <p:nvPr/>
        </p:nvSpPr>
        <p:spPr>
          <a:xfrm>
            <a:off x="750885" y="2909370"/>
            <a:ext cx="7632700" cy="441863"/>
          </a:xfrm>
          <a:prstGeom prst="round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/>
              <a:t>Saturday </a:t>
            </a:r>
            <a:r>
              <a:rPr lang="en-GB" dirty="0"/>
              <a:t>- Jesus remained in the tomb. </a:t>
            </a:r>
          </a:p>
        </p:txBody>
      </p:sp>
      <p:sp>
        <p:nvSpPr>
          <p:cNvPr id="11" name="Rectangle: Rounded Corners 10"/>
          <p:cNvSpPr/>
          <p:nvPr/>
        </p:nvSpPr>
        <p:spPr>
          <a:xfrm>
            <a:off x="755650" y="3457018"/>
            <a:ext cx="7632700" cy="476627"/>
          </a:xfrm>
          <a:prstGeom prst="roundRect">
            <a:avLst/>
          </a:prstGeom>
          <a:solidFill>
            <a:srgbClr val="CA46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>
                <a:solidFill>
                  <a:schemeClr val="bg1"/>
                </a:solidFill>
              </a:rPr>
              <a:t>Easter Sunday </a:t>
            </a:r>
            <a:r>
              <a:rPr lang="en-GB" dirty="0">
                <a:solidFill>
                  <a:schemeClr val="bg1"/>
                </a:solidFill>
              </a:rPr>
              <a:t>- Jesus rose from the dead!</a:t>
            </a:r>
          </a:p>
        </p:txBody>
      </p:sp>
      <p:sp>
        <p:nvSpPr>
          <p:cNvPr id="12" name="Rectangle: Rounded Corners 11"/>
          <p:cNvSpPr/>
          <p:nvPr/>
        </p:nvSpPr>
        <p:spPr>
          <a:xfrm>
            <a:off x="750885" y="3933645"/>
            <a:ext cx="7632700" cy="205339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chemeClr val="tx1"/>
                </a:solidFill>
              </a:rPr>
              <a:t>He had come back to visit his friends. He told them to teach others about God’s love. 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pPr algn="ctr"/>
            <a:r>
              <a:rPr lang="en-GB" i="1" dirty="0">
                <a:solidFill>
                  <a:schemeClr val="tx1"/>
                </a:solidFill>
              </a:rPr>
              <a:t>   </a:t>
            </a:r>
            <a:r>
              <a:rPr lang="en-GB" b="1" dirty="0">
                <a:solidFill>
                  <a:schemeClr val="tx1"/>
                </a:solidFill>
              </a:rPr>
              <a:t>“Tell the people to believe in me, even if they can’t see me.” </a:t>
            </a:r>
          </a:p>
          <a:p>
            <a:pPr algn="ctr"/>
            <a:r>
              <a:rPr lang="en-GB" b="1" dirty="0">
                <a:solidFill>
                  <a:schemeClr val="tx1"/>
                </a:solidFill>
              </a:rPr>
              <a:t>    And then Jesus went up to Heaven to live with his Father.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32102" y="3163345"/>
            <a:ext cx="1134263" cy="342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677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11" grpId="0" animBg="1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CA4692"/>
                </a:solidFill>
                <a:latin typeface="+mn-lt"/>
              </a:rPr>
              <a:t>Who Celebrates Easter?</a:t>
            </a:r>
          </a:p>
        </p:txBody>
      </p:sp>
      <p:sp>
        <p:nvSpPr>
          <p:cNvPr id="2" name="Rectangle: Rounded Corners 1"/>
          <p:cNvSpPr/>
          <p:nvPr/>
        </p:nvSpPr>
        <p:spPr>
          <a:xfrm>
            <a:off x="755650" y="1473201"/>
            <a:ext cx="7632700" cy="441863"/>
          </a:xfrm>
          <a:prstGeom prst="round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Easter is celebrated by Christians all over the world.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085"/>
          <a:stretch/>
        </p:blipFill>
        <p:spPr>
          <a:xfrm>
            <a:off x="755650" y="2138953"/>
            <a:ext cx="3684145" cy="187490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21" b="37133"/>
          <a:stretch/>
        </p:blipFill>
        <p:spPr>
          <a:xfrm>
            <a:off x="750422" y="4237748"/>
            <a:ext cx="3686621" cy="185507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0" r="16527"/>
          <a:stretch/>
        </p:blipFill>
        <p:spPr>
          <a:xfrm>
            <a:off x="4698976" y="2138953"/>
            <a:ext cx="3689372" cy="3953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22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CA4692"/>
                </a:solidFill>
                <a:latin typeface="+mn-lt"/>
              </a:rPr>
              <a:t>Where Do People Celebrate Easter?</a:t>
            </a:r>
          </a:p>
        </p:txBody>
      </p:sp>
      <p:sp>
        <p:nvSpPr>
          <p:cNvPr id="2" name="Rectangle: Rounded Corners 1"/>
          <p:cNvSpPr/>
          <p:nvPr/>
        </p:nvSpPr>
        <p:spPr>
          <a:xfrm>
            <a:off x="755650" y="1309301"/>
            <a:ext cx="7632700" cy="441863"/>
          </a:xfrm>
          <a:prstGeom prst="round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In churches all over the world. </a:t>
            </a:r>
          </a:p>
        </p:txBody>
      </p:sp>
      <p:sp>
        <p:nvSpPr>
          <p:cNvPr id="7" name="Rectangle: Rounded Corners 6"/>
          <p:cNvSpPr/>
          <p:nvPr/>
        </p:nvSpPr>
        <p:spPr>
          <a:xfrm>
            <a:off x="755650" y="1826439"/>
            <a:ext cx="7632700" cy="768644"/>
          </a:xfrm>
          <a:prstGeom prst="roundRect">
            <a:avLst/>
          </a:prstGeom>
          <a:solidFill>
            <a:srgbClr val="CA46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chemeClr val="bg1"/>
                </a:solidFill>
              </a:rPr>
              <a:t>Services sometimes start at midnight of Easter Eve. Candles are used in churches all over the world to start the midnight celebrations.</a:t>
            </a:r>
          </a:p>
        </p:txBody>
      </p:sp>
      <p:sp>
        <p:nvSpPr>
          <p:cNvPr id="9" name="Rectangle: Rounded Corners 8"/>
          <p:cNvSpPr/>
          <p:nvPr/>
        </p:nvSpPr>
        <p:spPr>
          <a:xfrm>
            <a:off x="755650" y="2670358"/>
            <a:ext cx="7632700" cy="441863"/>
          </a:xfrm>
          <a:prstGeom prst="round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In Greece, fireworks are sometimes used to start the service.</a:t>
            </a:r>
          </a:p>
        </p:txBody>
      </p:sp>
      <p:sp>
        <p:nvSpPr>
          <p:cNvPr id="10" name="Rectangle: Rounded Corners 9"/>
          <p:cNvSpPr/>
          <p:nvPr/>
        </p:nvSpPr>
        <p:spPr>
          <a:xfrm>
            <a:off x="750885" y="3187496"/>
            <a:ext cx="7632700" cy="768644"/>
          </a:xfrm>
          <a:prstGeom prst="roundRect">
            <a:avLst/>
          </a:prstGeom>
          <a:solidFill>
            <a:srgbClr val="CA46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chemeClr val="bg1"/>
                </a:solidFill>
              </a:rPr>
              <a:t>Churches are often filled with flowers on Easter Day - these represent new life. </a:t>
            </a:r>
          </a:p>
        </p:txBody>
      </p:sp>
      <p:sp>
        <p:nvSpPr>
          <p:cNvPr id="13" name="Rectangle: Rounded Corners 12"/>
          <p:cNvSpPr/>
          <p:nvPr/>
        </p:nvSpPr>
        <p:spPr>
          <a:xfrm>
            <a:off x="755650" y="4031415"/>
            <a:ext cx="7632700" cy="441863"/>
          </a:xfrm>
          <a:prstGeom prst="round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Christians also celebrate Easter in their own homes.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94" b="30555"/>
          <a:stretch/>
        </p:blipFill>
        <p:spPr>
          <a:xfrm>
            <a:off x="4666891" y="4548552"/>
            <a:ext cx="3721459" cy="15442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05" b="22451"/>
          <a:stretch/>
        </p:blipFill>
        <p:spPr>
          <a:xfrm>
            <a:off x="755650" y="4548553"/>
            <a:ext cx="3816350" cy="1544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722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9" grpId="0" animBg="1"/>
      <p:bldP spid="10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CA4692"/>
                </a:solidFill>
                <a:latin typeface="+mn-lt"/>
              </a:rPr>
              <a:t>How Do People Celebrate Easter?</a:t>
            </a:r>
          </a:p>
        </p:txBody>
      </p:sp>
      <p:sp>
        <p:nvSpPr>
          <p:cNvPr id="2" name="Rectangle: Rounded Corners 1"/>
          <p:cNvSpPr/>
          <p:nvPr/>
        </p:nvSpPr>
        <p:spPr>
          <a:xfrm>
            <a:off x="755650" y="1573361"/>
            <a:ext cx="6466815" cy="441863"/>
          </a:xfrm>
          <a:prstGeom prst="round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By going to church for a special Easter service.</a:t>
            </a:r>
          </a:p>
        </p:txBody>
      </p:sp>
      <p:sp>
        <p:nvSpPr>
          <p:cNvPr id="9" name="Rectangle: Rounded Corners 8"/>
          <p:cNvSpPr/>
          <p:nvPr/>
        </p:nvSpPr>
        <p:spPr>
          <a:xfrm>
            <a:off x="755649" y="3200299"/>
            <a:ext cx="6895981" cy="441863"/>
          </a:xfrm>
          <a:prstGeom prst="round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By eating a special meal with friends and family. 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755649" y="3923293"/>
            <a:ext cx="6041966" cy="1395570"/>
            <a:chOff x="755649" y="3923293"/>
            <a:chExt cx="6041966" cy="1395570"/>
          </a:xfrm>
        </p:grpSpPr>
        <p:sp>
          <p:nvSpPr>
            <p:cNvPr id="18" name="Rectangle: Rounded Corners 17"/>
            <p:cNvSpPr/>
            <p:nvPr/>
          </p:nvSpPr>
          <p:spPr>
            <a:xfrm>
              <a:off x="908049" y="3923293"/>
              <a:ext cx="5889566" cy="1395569"/>
            </a:xfrm>
            <a:prstGeom prst="roundRect">
              <a:avLst/>
            </a:prstGeom>
            <a:solidFill>
              <a:srgbClr val="CA46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10" name="Rectangle: Rounded Corners 9"/>
            <p:cNvSpPr/>
            <p:nvPr/>
          </p:nvSpPr>
          <p:spPr>
            <a:xfrm>
              <a:off x="755649" y="3943415"/>
              <a:ext cx="5179326" cy="1375448"/>
            </a:xfrm>
            <a:prstGeom prst="roundRect">
              <a:avLst/>
            </a:prstGeom>
            <a:solidFill>
              <a:srgbClr val="CA46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dirty="0">
                  <a:solidFill>
                    <a:schemeClr val="bg1"/>
                  </a:solidFill>
                </a:rPr>
                <a:t>By giving chocolate eggs, going on Easter egg hunts, decorating an egg. Eggs are used as a symbol of new life. </a:t>
              </a:r>
            </a:p>
          </p:txBody>
        </p:sp>
      </p:grpSp>
      <p:sp>
        <p:nvSpPr>
          <p:cNvPr id="13" name="Rectangle: Rounded Corners 12"/>
          <p:cNvSpPr/>
          <p:nvPr/>
        </p:nvSpPr>
        <p:spPr>
          <a:xfrm>
            <a:off x="755648" y="5613710"/>
            <a:ext cx="3592065" cy="441863"/>
          </a:xfrm>
          <a:prstGeom prst="round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By eating hot cross buns. </a:t>
            </a:r>
          </a:p>
        </p:txBody>
      </p:sp>
      <p:sp>
        <p:nvSpPr>
          <p:cNvPr id="7" name="Rectangle: Rounded Corners 6"/>
          <p:cNvSpPr/>
          <p:nvPr/>
        </p:nvSpPr>
        <p:spPr>
          <a:xfrm>
            <a:off x="755650" y="2382758"/>
            <a:ext cx="4903278" cy="466719"/>
          </a:xfrm>
          <a:prstGeom prst="roundRect">
            <a:avLst/>
          </a:prstGeom>
          <a:solidFill>
            <a:srgbClr val="CA46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>
                <a:solidFill>
                  <a:schemeClr val="bg1"/>
                </a:solidFill>
              </a:rPr>
              <a:t>By giving Easter cards. </a:t>
            </a:r>
            <a:endParaRPr lang="en-GB" dirty="0">
              <a:solidFill>
                <a:schemeClr val="bg1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6309624" y="1220637"/>
            <a:ext cx="1147313" cy="1277643"/>
            <a:chOff x="6309624" y="1220637"/>
            <a:chExt cx="1147313" cy="1277643"/>
          </a:xfrm>
        </p:grpSpPr>
        <p:sp>
          <p:nvSpPr>
            <p:cNvPr id="4" name="Oval 3"/>
            <p:cNvSpPr/>
            <p:nvPr/>
          </p:nvSpPr>
          <p:spPr>
            <a:xfrm>
              <a:off x="6309624" y="1220637"/>
              <a:ext cx="1147313" cy="1147313"/>
            </a:xfrm>
            <a:prstGeom prst="ellipse">
              <a:avLst/>
            </a:prstGeom>
            <a:solidFill>
              <a:srgbClr val="4DB1E3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09624" y="1321677"/>
              <a:ext cx="1097426" cy="1176603"/>
            </a:xfrm>
            <a:prstGeom prst="rect">
              <a:avLst/>
            </a:prstGeom>
          </p:spPr>
        </p:pic>
      </p:grpSp>
      <p:grpSp>
        <p:nvGrpSpPr>
          <p:cNvPr id="26" name="Group 25"/>
          <p:cNvGrpSpPr/>
          <p:nvPr/>
        </p:nvGrpSpPr>
        <p:grpSpPr>
          <a:xfrm>
            <a:off x="5088360" y="2046955"/>
            <a:ext cx="931446" cy="1157182"/>
            <a:chOff x="5088360" y="2046955"/>
            <a:chExt cx="931446" cy="1157182"/>
          </a:xfrm>
        </p:grpSpPr>
        <p:sp>
          <p:nvSpPr>
            <p:cNvPr id="14" name="Oval 13"/>
            <p:cNvSpPr/>
            <p:nvPr/>
          </p:nvSpPr>
          <p:spPr>
            <a:xfrm>
              <a:off x="5088360" y="2145007"/>
              <a:ext cx="931446" cy="931446"/>
            </a:xfrm>
            <a:prstGeom prst="ellipse">
              <a:avLst/>
            </a:prstGeom>
            <a:solidFill>
              <a:srgbClr val="CA4692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5116714" y="2046955"/>
              <a:ext cx="818261" cy="1157182"/>
              <a:chOff x="167149" y="0"/>
              <a:chExt cx="4849398" cy="6858000"/>
            </a:xfrm>
          </p:grpSpPr>
          <p:pic>
            <p:nvPicPr>
              <p:cNvPr id="22" name="Picture 21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7149" y="0"/>
                <a:ext cx="4849398" cy="6858000"/>
              </a:xfrm>
              <a:prstGeom prst="rect">
                <a:avLst/>
              </a:prstGeom>
            </p:spPr>
          </p:pic>
          <p:sp>
            <p:nvSpPr>
              <p:cNvPr id="23" name="Rectangle 22"/>
              <p:cNvSpPr/>
              <p:nvPr/>
            </p:nvSpPr>
            <p:spPr>
              <a:xfrm>
                <a:off x="3027144" y="4339086"/>
                <a:ext cx="994835" cy="1274623"/>
              </a:xfrm>
              <a:prstGeom prst="rect">
                <a:avLst/>
              </a:prstGeom>
              <a:solidFill>
                <a:srgbClr val="FAF3F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29" name="Group 28"/>
          <p:cNvGrpSpPr/>
          <p:nvPr/>
        </p:nvGrpSpPr>
        <p:grpSpPr>
          <a:xfrm>
            <a:off x="7222465" y="2760810"/>
            <a:ext cx="1147313" cy="1268935"/>
            <a:chOff x="7222465" y="2760810"/>
            <a:chExt cx="1147313" cy="1268935"/>
          </a:xfrm>
        </p:grpSpPr>
        <p:sp>
          <p:nvSpPr>
            <p:cNvPr id="15" name="Oval 14"/>
            <p:cNvSpPr/>
            <p:nvPr/>
          </p:nvSpPr>
          <p:spPr>
            <a:xfrm>
              <a:off x="7222465" y="2804728"/>
              <a:ext cx="1147313" cy="1147313"/>
            </a:xfrm>
            <a:prstGeom prst="ellipse">
              <a:avLst/>
            </a:prstGeom>
            <a:solidFill>
              <a:srgbClr val="4DB1E3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67063" y="2760815"/>
              <a:ext cx="132029" cy="1268930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1378" y="2760810"/>
              <a:ext cx="151433" cy="1268934"/>
            </a:xfrm>
            <a:prstGeom prst="rect">
              <a:avLst/>
            </a:prstGeom>
          </p:spPr>
        </p:pic>
      </p:grpSp>
      <p:grpSp>
        <p:nvGrpSpPr>
          <p:cNvPr id="32" name="Group 31"/>
          <p:cNvGrpSpPr/>
          <p:nvPr/>
        </p:nvGrpSpPr>
        <p:grpSpPr>
          <a:xfrm>
            <a:off x="5794998" y="3699477"/>
            <a:ext cx="1708345" cy="1795559"/>
            <a:chOff x="5794998" y="3699477"/>
            <a:chExt cx="1708345" cy="1795559"/>
          </a:xfrm>
        </p:grpSpPr>
        <p:sp>
          <p:nvSpPr>
            <p:cNvPr id="17" name="Oval 16"/>
            <p:cNvSpPr/>
            <p:nvPr/>
          </p:nvSpPr>
          <p:spPr>
            <a:xfrm>
              <a:off x="5794998" y="3786691"/>
              <a:ext cx="1708345" cy="1708345"/>
            </a:xfrm>
            <a:prstGeom prst="ellipse">
              <a:avLst/>
            </a:prstGeom>
            <a:solidFill>
              <a:srgbClr val="CA4692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9180" y="3699477"/>
              <a:ext cx="1319979" cy="1648967"/>
            </a:xfrm>
            <a:prstGeom prst="rect">
              <a:avLst/>
            </a:prstGeom>
          </p:spPr>
        </p:pic>
      </p:grpSp>
      <p:grpSp>
        <p:nvGrpSpPr>
          <p:cNvPr id="34" name="Group 33"/>
          <p:cNvGrpSpPr/>
          <p:nvPr/>
        </p:nvGrpSpPr>
        <p:grpSpPr>
          <a:xfrm>
            <a:off x="3805086" y="5363662"/>
            <a:ext cx="1037447" cy="970652"/>
            <a:chOff x="3805086" y="5363662"/>
            <a:chExt cx="1037447" cy="970652"/>
          </a:xfrm>
        </p:grpSpPr>
        <p:sp>
          <p:nvSpPr>
            <p:cNvPr id="16" name="Oval 15"/>
            <p:cNvSpPr/>
            <p:nvPr/>
          </p:nvSpPr>
          <p:spPr>
            <a:xfrm>
              <a:off x="3852832" y="5363662"/>
              <a:ext cx="941957" cy="941957"/>
            </a:xfrm>
            <a:prstGeom prst="ellipse">
              <a:avLst/>
            </a:prstGeom>
            <a:solidFill>
              <a:srgbClr val="4DB1E3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05086" y="5531887"/>
              <a:ext cx="1037447" cy="8024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36948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3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CA4692"/>
                </a:solidFill>
                <a:latin typeface="+mn-lt"/>
              </a:rPr>
              <a:t>The True Meaning of Easter</a:t>
            </a:r>
          </a:p>
        </p:txBody>
      </p:sp>
      <p:sp>
        <p:nvSpPr>
          <p:cNvPr id="2" name="Rectangle: Rounded Corners 1"/>
          <p:cNvSpPr/>
          <p:nvPr/>
        </p:nvSpPr>
        <p:spPr>
          <a:xfrm>
            <a:off x="755650" y="1473201"/>
            <a:ext cx="7632700" cy="441863"/>
          </a:xfrm>
          <a:prstGeom prst="round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To celebrate when Jesus rose from the dead.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5" t="22564" b="3928"/>
          <a:stretch/>
        </p:blipFill>
        <p:spPr>
          <a:xfrm>
            <a:off x="755650" y="2053087"/>
            <a:ext cx="7632700" cy="4039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201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8075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Guidance.pptx" id="{180D27B9-5640-447B-B5C0-DD73573B2821}" vid="{310EF2B5-F8B8-4941-8818-76ED4D5D305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111</TotalTime>
  <Words>332</Words>
  <Application>Microsoft Office PowerPoint</Application>
  <PresentationFormat>On-screen Show (4:3)</PresentationFormat>
  <Paragraphs>30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Twinkl</vt:lpstr>
      <vt:lpstr>Calibri</vt:lpstr>
      <vt:lpstr>Arial</vt:lpstr>
      <vt:lpstr>Office Theme</vt:lpstr>
      <vt:lpstr>PowerPoint Presentation</vt:lpstr>
      <vt:lpstr>Why Do People Celebrate Easter?</vt:lpstr>
      <vt:lpstr>The Easter Story</vt:lpstr>
      <vt:lpstr>Who Celebrates Easter?</vt:lpstr>
      <vt:lpstr>Where Do People Celebrate Easter?</vt:lpstr>
      <vt:lpstr>How Do People Celebrate Easter?</vt:lpstr>
      <vt:lpstr>The True Meaning of Easter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Guidance</dc:title>
  <dc:creator>Shantal Paley</dc:creator>
  <cp:lastModifiedBy>Ana</cp:lastModifiedBy>
  <cp:revision>15</cp:revision>
  <dcterms:created xsi:type="dcterms:W3CDTF">2019-01-15T09:20:55Z</dcterms:created>
  <dcterms:modified xsi:type="dcterms:W3CDTF">2020-04-15T16:38:42Z</dcterms:modified>
</cp:coreProperties>
</file>